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  <p:embeddedFont>
      <p:font typeface="Public Sans" charset="1" panose="00000000000000000000"/>
      <p:regular r:id="rId18"/>
    </p:embeddedFont>
    <p:embeddedFont>
      <p:font typeface="Public Sans Bold" charset="1" panose="00000000000000000000"/>
      <p:regular r:id="rId19"/>
    </p:embeddedFont>
    <p:embeddedFont>
      <p:font typeface="Public Sans Italics" charset="1" panose="00000000000000000000"/>
      <p:regular r:id="rId20"/>
    </p:embeddedFont>
    <p:embeddedFont>
      <p:font typeface="Public Sans Bold Italics" charset="1" panose="00000000000000000000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Gagalin" charset="1" panose="00000500000000000000"/>
      <p:regular r:id="rId24"/>
    </p:embeddedFont>
    <p:embeddedFont>
      <p:font typeface="Decalotype Bold" charset="1" panose="00000800000000000000"/>
      <p:regular r:id="rId25"/>
    </p:embeddedFont>
    <p:embeddedFont>
      <p:font typeface="Decalotype Bold Bold" charset="1" panose="00000900000000000000"/>
      <p:regular r:id="rId26"/>
    </p:embeddedFont>
    <p:embeddedFont>
      <p:font typeface="Decalotype Bold Italics" charset="1" panose="00000800000000000000"/>
      <p:regular r:id="rId27"/>
    </p:embeddedFont>
    <p:embeddedFont>
      <p:font typeface="Decalotype Bold Bold Italics" charset="1" panose="000009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46" Target="slides/slide18.xml" Type="http://schemas.openxmlformats.org/officeDocument/2006/relationships/slide"/><Relationship Id="rId47" Target="slides/slide19.xml" Type="http://schemas.openxmlformats.org/officeDocument/2006/relationships/slide"/><Relationship Id="rId48" Target="slides/slide20.xml" Type="http://schemas.openxmlformats.org/officeDocument/2006/relationships/slide"/><Relationship Id="rId49" Target="slides/slide21.xml" Type="http://schemas.openxmlformats.org/officeDocument/2006/relationships/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slides/slide23.xml" Type="http://schemas.openxmlformats.org/officeDocument/2006/relationships/slide"/><Relationship Id="rId52" Target="slides/slide24.xml" Type="http://schemas.openxmlformats.org/officeDocument/2006/relationships/slide"/><Relationship Id="rId53" Target="slides/slide25.xml" Type="http://schemas.openxmlformats.org/officeDocument/2006/relationships/slide"/><Relationship Id="rId54" Target="slides/slide26.xml" Type="http://schemas.openxmlformats.org/officeDocument/2006/relationships/slide"/><Relationship Id="rId55" Target="slides/slide27.xml" Type="http://schemas.openxmlformats.org/officeDocument/2006/relationships/slide"/><Relationship Id="rId56" Target="slides/slide28.xml" Type="http://schemas.openxmlformats.org/officeDocument/2006/relationships/slide"/><Relationship Id="rId57" Target="slides/slide29.xml" Type="http://schemas.openxmlformats.org/officeDocument/2006/relationships/slide"/><Relationship Id="rId58" Target="slides/slide3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44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2504656">
            <a:off x="5773080" y="-153655"/>
            <a:ext cx="15921804" cy="12788626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869494" cy="7507645"/>
            </a:xfrm>
            <a:custGeom>
              <a:avLst/>
              <a:gdLst/>
              <a:ahLst/>
              <a:cxnLst/>
              <a:rect r="r" b="b" t="t" l="l"/>
              <a:pathLst>
                <a:path h="7507645" w="6869494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solidFill>
              <a:srgbClr val="7DB4C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7898932" cy="10287000"/>
            <a:chOff x="0" y="0"/>
            <a:chExt cx="8851059" cy="1152698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232C32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631946" y="8023030"/>
            <a:ext cx="5919824" cy="247054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2679929" y="0"/>
            <a:ext cx="12819033" cy="5809245"/>
            <a:chOff x="0" y="0"/>
            <a:chExt cx="17092044" cy="77456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972820"/>
              <a:ext cx="17092044" cy="5256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0100"/>
                </a:lnSpc>
              </a:pPr>
              <a:r>
                <a:rPr lang="en-US" sz="10100">
                  <a:solidFill>
                    <a:srgbClr val="FFFFFF"/>
                  </a:solidFill>
                  <a:latin typeface="Decalotype Bold"/>
                </a:rPr>
                <a:t>BUREA</a:t>
              </a:r>
              <a:r>
                <a:rPr lang="en-US" sz="10100">
                  <a:solidFill>
                    <a:srgbClr val="365A68"/>
                  </a:solidFill>
                  <a:latin typeface="Decalotype Bold"/>
                </a:rPr>
                <a:t>U</a:t>
              </a:r>
            </a:p>
            <a:p>
              <a:pPr algn="r">
                <a:lnSpc>
                  <a:spcPts val="10100"/>
                </a:lnSpc>
              </a:pPr>
              <a:r>
                <a:rPr lang="en-US" sz="10100">
                  <a:solidFill>
                    <a:srgbClr val="FFFFFF"/>
                  </a:solidFill>
                  <a:latin typeface="Decalotype Bold"/>
                </a:rPr>
                <a:t>D'ÉT</a:t>
              </a:r>
              <a:r>
                <a:rPr lang="en-US" sz="10100">
                  <a:solidFill>
                    <a:srgbClr val="365A68"/>
                  </a:solidFill>
                  <a:latin typeface="Decalotype Bold"/>
                </a:rPr>
                <a:t>UDE</a:t>
              </a:r>
            </a:p>
            <a:p>
              <a:pPr algn="r" marL="0" indent="0" lvl="0">
                <a:lnSpc>
                  <a:spcPts val="10100"/>
                </a:lnSpc>
              </a:pPr>
              <a:r>
                <a:rPr lang="en-US" sz="10100">
                  <a:solidFill>
                    <a:srgbClr val="365A68"/>
                  </a:solidFill>
                  <a:latin typeface="Decalotype Bold"/>
                </a:rPr>
                <a:t>VHDL: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62504" y="7136272"/>
              <a:ext cx="14829540" cy="609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14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226294" y="253412"/>
            <a:ext cx="3752843" cy="126345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789229" y="7009773"/>
            <a:ext cx="3996364" cy="287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1"/>
              </a:lnSpc>
            </a:pPr>
            <a:r>
              <a:rPr lang="en-US" sz="2722">
                <a:solidFill>
                  <a:srgbClr val="365A68"/>
                </a:solidFill>
                <a:latin typeface="Decalotype Bold"/>
              </a:rPr>
              <a:t>Réalisé par:</a:t>
            </a:r>
          </a:p>
          <a:p>
            <a:pPr algn="ctr"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Decalotype Bold"/>
              </a:rPr>
              <a:t>TISSAFI JAOUHARI M'hammed </a:t>
            </a:r>
          </a:p>
          <a:p>
            <a:pPr algn="ctr"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Decalotype Bold"/>
              </a:rPr>
              <a:t>FARHAT Rida</a:t>
            </a:r>
          </a:p>
          <a:p>
            <a:pPr algn="ctr">
              <a:lnSpc>
                <a:spcPts val="3811"/>
              </a:lnSpc>
            </a:pPr>
          </a:p>
          <a:p>
            <a:pPr algn="ctr">
              <a:lnSpc>
                <a:spcPts val="3811"/>
              </a:lnSpc>
            </a:pPr>
            <a:r>
              <a:rPr lang="en-US" sz="2722">
                <a:solidFill>
                  <a:srgbClr val="365A68"/>
                </a:solidFill>
                <a:latin typeface="Decalotype Bold"/>
              </a:rPr>
              <a:t>Encadré par:</a:t>
            </a:r>
          </a:p>
          <a:p>
            <a:pPr algn="ctr">
              <a:lnSpc>
                <a:spcPts val="3811"/>
              </a:lnSpc>
            </a:pPr>
            <a:r>
              <a:rPr lang="en-US" sz="2722">
                <a:solidFill>
                  <a:srgbClr val="000000"/>
                </a:solidFill>
                <a:latin typeface="Decalotype Bold"/>
              </a:rPr>
              <a:t>Mr . Thierry PERISSE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144000" y="4498267"/>
            <a:ext cx="8115300" cy="3484782"/>
            <a:chOff x="0" y="0"/>
            <a:chExt cx="10820400" cy="464637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78417"/>
              <a:ext cx="10820400" cy="344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831"/>
                </a:lnSpc>
              </a:pPr>
              <a:r>
                <a:rPr lang="en-US" sz="5337">
                  <a:solidFill>
                    <a:srgbClr val="365A68"/>
                  </a:solidFill>
                  <a:latin typeface="Gagalin"/>
                </a:rPr>
                <a:t>Réalisation d’un pilote de</a:t>
              </a:r>
            </a:p>
            <a:p>
              <a:pPr algn="r">
                <a:lnSpc>
                  <a:spcPts val="6831"/>
                </a:lnSpc>
              </a:pPr>
              <a:r>
                <a:rPr lang="en-US" sz="5337">
                  <a:solidFill>
                    <a:srgbClr val="365A68"/>
                  </a:solidFill>
                  <a:latin typeface="Gagalin"/>
                </a:rPr>
                <a:t>barre franche pour un</a:t>
              </a:r>
            </a:p>
            <a:p>
              <a:pPr algn="r" marL="0" indent="0" lvl="0">
                <a:lnSpc>
                  <a:spcPts val="6831"/>
                </a:lnSpc>
              </a:pPr>
              <a:r>
                <a:rPr lang="en-US" sz="5336">
                  <a:solidFill>
                    <a:srgbClr val="365A68"/>
                  </a:solidFill>
                  <a:latin typeface="Gagalin"/>
                </a:rPr>
                <a:t>voilier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432315" y="4322247"/>
              <a:ext cx="9388085" cy="324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07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13639" y="3460529"/>
            <a:ext cx="1868532" cy="45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58"/>
              </a:lnSpc>
              <a:spcBef>
                <a:spcPct val="0"/>
              </a:spcBef>
            </a:pPr>
            <a:r>
              <a:rPr lang="en-US" sz="2792" spc="83">
                <a:solidFill>
                  <a:srgbClr val="191919"/>
                </a:solidFill>
                <a:latin typeface="Aileron Heavy"/>
              </a:rPr>
              <a:t>Entrées: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584528" y="679210"/>
            <a:ext cx="7251084" cy="1108001"/>
          </a:xfrm>
          <a:prstGeom prst="rect">
            <a:avLst/>
          </a:prstGeom>
          <a:solidFill>
            <a:srgbClr val="9DA1A4">
              <a:alpha val="2980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726049" y="1092455"/>
            <a:ext cx="2790525" cy="24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horloge 50MHz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7584528" y="679210"/>
            <a:ext cx="3217958" cy="1108001"/>
          </a:xfrm>
          <a:prstGeom prst="rect">
            <a:avLst/>
          </a:prstGeom>
          <a:solidFill>
            <a:srgbClr val="647B8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8620115" y="1083018"/>
            <a:ext cx="2179674" cy="28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751" spc="68">
                <a:solidFill>
                  <a:srgbClr val="FFFFFF"/>
                </a:solidFill>
                <a:latin typeface="Aileron Regular Bold"/>
              </a:rPr>
              <a:t>CLK_50M</a:t>
            </a:r>
          </a:p>
        </p:txBody>
      </p:sp>
      <p:grpSp>
        <p:nvGrpSpPr>
          <p:cNvPr name="Group 7" id="7"/>
          <p:cNvGrpSpPr/>
          <p:nvPr/>
        </p:nvGrpSpPr>
        <p:grpSpPr>
          <a:xfrm rot="-8100000">
            <a:off x="10407737" y="841787"/>
            <a:ext cx="784102" cy="782848"/>
            <a:chOff x="0" y="0"/>
            <a:chExt cx="6350000" cy="633984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7B8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7584528" y="1806300"/>
            <a:ext cx="7251084" cy="1108001"/>
          </a:xfrm>
          <a:prstGeom prst="rect">
            <a:avLst/>
          </a:prstGeom>
          <a:solidFill>
            <a:srgbClr val="1C2832">
              <a:alpha val="29804"/>
            </a:srgbClr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1726049" y="2219544"/>
            <a:ext cx="3323547" cy="24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rest actif à 0 =&gt; initialise le circuit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7584528" y="1806300"/>
            <a:ext cx="3217958" cy="1108001"/>
          </a:xfrm>
          <a:prstGeom prst="rect">
            <a:avLst/>
          </a:prstGeom>
          <a:solidFill>
            <a:srgbClr val="289AFF"/>
          </a:solidFill>
        </p:spPr>
      </p:sp>
      <p:grpSp>
        <p:nvGrpSpPr>
          <p:cNvPr name="Group 12" id="12"/>
          <p:cNvGrpSpPr/>
          <p:nvPr/>
        </p:nvGrpSpPr>
        <p:grpSpPr>
          <a:xfrm rot="-8100000">
            <a:off x="10407737" y="1968877"/>
            <a:ext cx="784102" cy="782848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9AFF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7584528" y="2933390"/>
            <a:ext cx="7251084" cy="1108001"/>
          </a:xfrm>
          <a:prstGeom prst="rect">
            <a:avLst/>
          </a:prstGeom>
          <a:solidFill>
            <a:srgbClr val="37C9EF">
              <a:alpha val="29804"/>
            </a:srgbClr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1726049" y="3218314"/>
            <a:ext cx="2790525" cy="50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signal de fréquence variable de 0 à 250 HZ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7584528" y="2933390"/>
            <a:ext cx="3217958" cy="1108001"/>
          </a:xfrm>
          <a:prstGeom prst="rect">
            <a:avLst/>
          </a:prstGeom>
          <a:solidFill>
            <a:srgbClr val="186496"/>
          </a:solidFill>
        </p:spPr>
      </p:sp>
      <p:grpSp>
        <p:nvGrpSpPr>
          <p:cNvPr name="Group 17" id="17"/>
          <p:cNvGrpSpPr/>
          <p:nvPr/>
        </p:nvGrpSpPr>
        <p:grpSpPr>
          <a:xfrm rot="-8100000">
            <a:off x="10407737" y="3095966"/>
            <a:ext cx="784102" cy="782848"/>
            <a:chOff x="0" y="0"/>
            <a:chExt cx="6350000" cy="63398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6496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7584528" y="4060480"/>
            <a:ext cx="7251084" cy="1108001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name="TextBox 20" id="20"/>
          <p:cNvSpPr txBox="true"/>
          <p:nvPr/>
        </p:nvSpPr>
        <p:spPr>
          <a:xfrm rot="0">
            <a:off x="11726049" y="4345404"/>
            <a:ext cx="2790525" cy="50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si=0 mode monocoup, </a:t>
            </a:r>
          </a:p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si=1 mode continu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7584528" y="4060480"/>
            <a:ext cx="3217958" cy="1108001"/>
          </a:xfrm>
          <a:prstGeom prst="rect">
            <a:avLst/>
          </a:prstGeom>
          <a:solidFill>
            <a:srgbClr val="043352"/>
          </a:solidFill>
        </p:spPr>
      </p:sp>
      <p:grpSp>
        <p:nvGrpSpPr>
          <p:cNvPr name="Group 22" id="22"/>
          <p:cNvGrpSpPr/>
          <p:nvPr/>
        </p:nvGrpSpPr>
        <p:grpSpPr>
          <a:xfrm rot="-8100000">
            <a:off x="10407737" y="4223056"/>
            <a:ext cx="784102" cy="782848"/>
            <a:chOff x="0" y="0"/>
            <a:chExt cx="6350000" cy="633984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52"/>
            </a:solidFill>
          </p:spPr>
        </p:sp>
      </p:grpSp>
      <p:sp>
        <p:nvSpPr>
          <p:cNvPr name="AutoShape 24" id="24"/>
          <p:cNvSpPr/>
          <p:nvPr/>
        </p:nvSpPr>
        <p:spPr>
          <a:xfrm rot="0">
            <a:off x="7584528" y="5190997"/>
            <a:ext cx="7251084" cy="1108001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name="TextBox 25" id="25"/>
          <p:cNvSpPr txBox="true"/>
          <p:nvPr/>
        </p:nvSpPr>
        <p:spPr>
          <a:xfrm rot="0">
            <a:off x="11726049" y="5356041"/>
            <a:ext cx="3109563" cy="73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19"/>
              </a:lnSpc>
            </a:pPr>
            <a:r>
              <a:rPr lang="en-US" sz="1279" spc="63">
                <a:solidFill>
                  <a:srgbClr val="191919"/>
                </a:solidFill>
                <a:latin typeface="Aileron Regular"/>
              </a:rPr>
              <a:t>en monocoup si=1 démarre une acquisition, </a:t>
            </a:r>
          </a:p>
          <a:p>
            <a:pPr>
              <a:lnSpc>
                <a:spcPts val="1919"/>
              </a:lnSpc>
            </a:pPr>
            <a:r>
              <a:rPr lang="en-US" sz="1279" spc="63">
                <a:solidFill>
                  <a:srgbClr val="191919"/>
                </a:solidFill>
                <a:latin typeface="Aileron Regular"/>
              </a:rPr>
              <a:t>si =0 -- remet à 0 le signal data_valid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7584528" y="5190997"/>
            <a:ext cx="3217958" cy="1108001"/>
          </a:xfrm>
          <a:prstGeom prst="rect">
            <a:avLst/>
          </a:prstGeom>
          <a:solidFill>
            <a:srgbClr val="1C2832"/>
          </a:solidFill>
        </p:spPr>
      </p:sp>
      <p:grpSp>
        <p:nvGrpSpPr>
          <p:cNvPr name="Group 27" id="27"/>
          <p:cNvGrpSpPr/>
          <p:nvPr/>
        </p:nvGrpSpPr>
        <p:grpSpPr>
          <a:xfrm rot="-8100000">
            <a:off x="10407737" y="5353573"/>
            <a:ext cx="784102" cy="782848"/>
            <a:chOff x="0" y="0"/>
            <a:chExt cx="6350000" cy="633984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832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7871319" y="716220"/>
            <a:ext cx="527488" cy="1033982"/>
            <a:chOff x="0" y="0"/>
            <a:chExt cx="703318" cy="1378643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492" t="0" r="24492" b="0"/>
            <a:stretch>
              <a:fillRect/>
            </a:stretch>
          </p:blipFill>
          <p:spPr>
            <a:xfrm flipH="false" flipV="false" rot="0">
              <a:off x="0" y="0"/>
              <a:ext cx="703318" cy="1378643"/>
            </a:xfrm>
            <a:prstGeom prst="rect">
              <a:avLst/>
            </a:prstGeom>
          </p:spPr>
        </p:pic>
        <p:sp>
          <p:nvSpPr>
            <p:cNvPr name="TextBox 31" id="31"/>
            <p:cNvSpPr txBox="true"/>
            <p:nvPr/>
          </p:nvSpPr>
          <p:spPr>
            <a:xfrm rot="0">
              <a:off x="91388" y="152941"/>
              <a:ext cx="520542" cy="104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76"/>
                </a:lnSpc>
                <a:spcBef>
                  <a:spcPct val="0"/>
                </a:spcBef>
              </a:pPr>
              <a:r>
                <a:rPr lang="en-US" sz="2424" u="none">
                  <a:solidFill>
                    <a:srgbClr val="186496"/>
                  </a:solidFill>
                  <a:latin typeface="Aileron Heavy"/>
                </a:rPr>
                <a:t>01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620115" y="2170923"/>
            <a:ext cx="2179674" cy="28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751" spc="68">
                <a:solidFill>
                  <a:srgbClr val="FFFFFF"/>
                </a:solidFill>
                <a:latin typeface="Aileron Regular Bold"/>
              </a:rPr>
              <a:t>RAZ_N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871319" y="1832859"/>
            <a:ext cx="527488" cy="1043250"/>
            <a:chOff x="0" y="0"/>
            <a:chExt cx="703318" cy="1391000"/>
          </a:xfrm>
        </p:grpSpPr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18" t="0" r="24718" b="0"/>
            <a:stretch>
              <a:fillRect/>
            </a:stretch>
          </p:blipFill>
          <p:spPr>
            <a:xfrm flipH="false" flipV="false" rot="0">
              <a:off x="0" y="0"/>
              <a:ext cx="703318" cy="1391000"/>
            </a:xfrm>
            <a:prstGeom prst="rect">
              <a:avLst/>
            </a:prstGeom>
          </p:spPr>
        </p:pic>
        <p:sp>
          <p:nvSpPr>
            <p:cNvPr name="TextBox 35" id="35"/>
            <p:cNvSpPr txBox="true"/>
            <p:nvPr/>
          </p:nvSpPr>
          <p:spPr>
            <a:xfrm rot="0">
              <a:off x="91388" y="125069"/>
              <a:ext cx="520542" cy="1083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18"/>
                </a:lnSpc>
                <a:spcBef>
                  <a:spcPct val="0"/>
                </a:spcBef>
              </a:pPr>
              <a:r>
                <a:rPr lang="en-US" sz="5051" u="none">
                  <a:solidFill>
                    <a:srgbClr val="2C92D5"/>
                  </a:solidFill>
                  <a:latin typeface="Aileron Heavy"/>
                </a:rPr>
                <a:t>2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622812" y="3347765"/>
            <a:ext cx="2850887" cy="263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5"/>
              </a:lnSpc>
              <a:spcBef>
                <a:spcPct val="0"/>
              </a:spcBef>
            </a:pPr>
            <a:r>
              <a:rPr lang="en-US" sz="1616" spc="63">
                <a:solidFill>
                  <a:srgbClr val="FFFFFF"/>
                </a:solidFill>
                <a:latin typeface="Aileron Regular Bold"/>
              </a:rPr>
              <a:t>N_FREQ_ANEMOMETRE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871319" y="2968973"/>
            <a:ext cx="527488" cy="1036834"/>
            <a:chOff x="0" y="0"/>
            <a:chExt cx="703318" cy="1382445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703318" cy="1382445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91388" y="152941"/>
              <a:ext cx="520542" cy="1047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76"/>
                </a:lnSpc>
                <a:spcBef>
                  <a:spcPct val="0"/>
                </a:spcBef>
              </a:pPr>
              <a:r>
                <a:rPr lang="en-US" sz="2424" u="none">
                  <a:solidFill>
                    <a:srgbClr val="37C9EF"/>
                  </a:solidFill>
                  <a:latin typeface="Aileron Heavy"/>
                </a:rPr>
                <a:t>03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8622812" y="4475545"/>
            <a:ext cx="2179674" cy="28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751" spc="68">
                <a:solidFill>
                  <a:srgbClr val="FFFFFF"/>
                </a:solidFill>
                <a:latin typeface="Aileron Regular Bold"/>
              </a:rPr>
              <a:t>CONTINU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7871319" y="4096063"/>
            <a:ext cx="527488" cy="1036834"/>
            <a:chOff x="0" y="0"/>
            <a:chExt cx="703318" cy="1382445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703318" cy="1382445"/>
            </a:xfrm>
            <a:prstGeom prst="rect">
              <a:avLst/>
            </a:prstGeom>
          </p:spPr>
        </p:pic>
        <p:sp>
          <p:nvSpPr>
            <p:cNvPr name="TextBox 43" id="43"/>
            <p:cNvSpPr txBox="true"/>
            <p:nvPr/>
          </p:nvSpPr>
          <p:spPr>
            <a:xfrm rot="0">
              <a:off x="91388" y="152941"/>
              <a:ext cx="520542" cy="1047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76"/>
                </a:lnSpc>
                <a:spcBef>
                  <a:spcPct val="0"/>
                </a:spcBef>
              </a:pPr>
              <a:r>
                <a:rPr lang="en-US" sz="2424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620115" y="5594804"/>
            <a:ext cx="2179674" cy="28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751" spc="68">
                <a:solidFill>
                  <a:srgbClr val="FFFFFF"/>
                </a:solidFill>
                <a:latin typeface="Aileron Regular Bold"/>
              </a:rPr>
              <a:t>START_STOP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871319" y="5226580"/>
            <a:ext cx="527488" cy="1036834"/>
            <a:chOff x="0" y="0"/>
            <a:chExt cx="703318" cy="1382445"/>
          </a:xfrm>
        </p:grpSpPr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703318" cy="1382445"/>
            </a:xfrm>
            <a:prstGeom prst="rect">
              <a:avLst/>
            </a:prstGeom>
          </p:spPr>
        </p:pic>
        <p:sp>
          <p:nvSpPr>
            <p:cNvPr name="TextBox 47" id="47"/>
            <p:cNvSpPr txBox="true"/>
            <p:nvPr/>
          </p:nvSpPr>
          <p:spPr>
            <a:xfrm rot="0">
              <a:off x="91388" y="152941"/>
              <a:ext cx="520542" cy="10479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76"/>
                </a:lnSpc>
                <a:spcBef>
                  <a:spcPct val="0"/>
                </a:spcBef>
              </a:pPr>
              <a:r>
                <a:rPr lang="en-US" sz="2424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384990" y="8292642"/>
            <a:ext cx="10377785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 Spécification du module gestion_anemometre </a:t>
            </a:r>
          </a:p>
        </p:txBody>
      </p:sp>
      <p:sp>
        <p:nvSpPr>
          <p:cNvPr name="AutoShape 51" id="51"/>
          <p:cNvSpPr/>
          <p:nvPr/>
        </p:nvSpPr>
        <p:spPr>
          <a:xfrm rot="0">
            <a:off x="7621255" y="6327942"/>
            <a:ext cx="7251084" cy="1108001"/>
          </a:xfrm>
          <a:prstGeom prst="rect">
            <a:avLst/>
          </a:prstGeom>
          <a:solidFill>
            <a:srgbClr val="1C2832">
              <a:alpha val="29804"/>
            </a:srgbClr>
          </a:solidFill>
        </p:spPr>
      </p:sp>
      <p:sp>
        <p:nvSpPr>
          <p:cNvPr name="TextBox 52" id="52"/>
          <p:cNvSpPr txBox="true"/>
          <p:nvPr/>
        </p:nvSpPr>
        <p:spPr>
          <a:xfrm rot="0">
            <a:off x="11762776" y="6741206"/>
            <a:ext cx="3323547" cy="243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>
                <a:solidFill>
                  <a:srgbClr val="191919"/>
                </a:solidFill>
                <a:latin typeface="Aileron Regular"/>
              </a:rPr>
              <a:t>Signal d'une frequence d'un hz</a:t>
            </a:r>
          </a:p>
        </p:txBody>
      </p:sp>
      <p:sp>
        <p:nvSpPr>
          <p:cNvPr name="AutoShape 53" id="53"/>
          <p:cNvSpPr/>
          <p:nvPr/>
        </p:nvSpPr>
        <p:spPr>
          <a:xfrm rot="0">
            <a:off x="7621255" y="6327942"/>
            <a:ext cx="3217958" cy="1108001"/>
          </a:xfrm>
          <a:prstGeom prst="rect">
            <a:avLst/>
          </a:prstGeom>
          <a:solidFill>
            <a:srgbClr val="289AFF"/>
          </a:solidFill>
        </p:spPr>
      </p:sp>
      <p:grpSp>
        <p:nvGrpSpPr>
          <p:cNvPr name="Group 54" id="54"/>
          <p:cNvGrpSpPr/>
          <p:nvPr/>
        </p:nvGrpSpPr>
        <p:grpSpPr>
          <a:xfrm rot="-8100000">
            <a:off x="10444464" y="6490519"/>
            <a:ext cx="784102" cy="782848"/>
            <a:chOff x="0" y="0"/>
            <a:chExt cx="6350000" cy="6339840"/>
          </a:xfrm>
        </p:grpSpPr>
        <p:sp>
          <p:nvSpPr>
            <p:cNvPr name="Freeform 55" id="5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9AFF"/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8656841" y="6692605"/>
            <a:ext cx="2179674" cy="281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59"/>
              </a:lnSpc>
              <a:spcBef>
                <a:spcPct val="0"/>
              </a:spcBef>
            </a:pPr>
            <a:r>
              <a:rPr lang="en-US" sz="1751" spc="68">
                <a:solidFill>
                  <a:srgbClr val="FFFFFF"/>
                </a:solidFill>
                <a:latin typeface="Aileron Regular Bold"/>
              </a:rPr>
              <a:t>HZ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7908045" y="6354541"/>
            <a:ext cx="527488" cy="1043170"/>
            <a:chOff x="0" y="0"/>
            <a:chExt cx="703318" cy="1390893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717" t="0" r="24717" b="0"/>
            <a:stretch>
              <a:fillRect/>
            </a:stretch>
          </p:blipFill>
          <p:spPr>
            <a:xfrm flipH="false" flipV="false" rot="0">
              <a:off x="0" y="0"/>
              <a:ext cx="703318" cy="1390893"/>
            </a:xfrm>
            <a:prstGeom prst="rect">
              <a:avLst/>
            </a:prstGeom>
          </p:spPr>
        </p:pic>
        <p:sp>
          <p:nvSpPr>
            <p:cNvPr name="TextBox 59" id="59"/>
            <p:cNvSpPr txBox="true"/>
            <p:nvPr/>
          </p:nvSpPr>
          <p:spPr>
            <a:xfrm rot="0">
              <a:off x="91388" y="125069"/>
              <a:ext cx="520542" cy="1083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618"/>
                </a:lnSpc>
                <a:spcBef>
                  <a:spcPct val="0"/>
                </a:spcBef>
              </a:pPr>
              <a:r>
                <a:rPr lang="en-US" sz="5051">
                  <a:solidFill>
                    <a:srgbClr val="2C92D5"/>
                  </a:solidFill>
                  <a:latin typeface="Aileron Heavy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4760" y="3488142"/>
            <a:ext cx="2319510" cy="572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1"/>
              </a:lnSpc>
              <a:spcBef>
                <a:spcPct val="0"/>
              </a:spcBef>
            </a:pPr>
            <a:r>
              <a:rPr lang="en-US" sz="3466" spc="104">
                <a:solidFill>
                  <a:srgbClr val="191919"/>
                </a:solidFill>
                <a:latin typeface="Aileron Heavy"/>
              </a:rPr>
              <a:t>Sorties: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6675518" y="3754103"/>
            <a:ext cx="9001167" cy="1375422"/>
          </a:xfrm>
          <a:prstGeom prst="rect">
            <a:avLst/>
          </a:prstGeom>
          <a:solidFill>
            <a:srgbClr val="2C92D5">
              <a:alpha val="29804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816614" y="3938649"/>
            <a:ext cx="3464031" cy="94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8"/>
              </a:lnSpc>
            </a:pPr>
            <a:r>
              <a:rPr lang="en-US" sz="1672" spc="83">
                <a:solidFill>
                  <a:srgbClr val="191919"/>
                </a:solidFill>
                <a:latin typeface="Aileron Regular"/>
              </a:rPr>
              <a:t>=1 lorsqu' une mesure est valide (est remis à 0 quand start_stop passe à 0) 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6675518" y="3754103"/>
            <a:ext cx="3994627" cy="1375422"/>
          </a:xfrm>
          <a:prstGeom prst="rect">
            <a:avLst/>
          </a:prstGeom>
          <a:solidFill>
            <a:srgbClr val="043352"/>
          </a:solidFill>
        </p:spPr>
      </p:sp>
      <p:grpSp>
        <p:nvGrpSpPr>
          <p:cNvPr name="Group 6" id="6"/>
          <p:cNvGrpSpPr/>
          <p:nvPr/>
        </p:nvGrpSpPr>
        <p:grpSpPr>
          <a:xfrm rot="-8100000">
            <a:off x="10180122" y="3955918"/>
            <a:ext cx="973349" cy="971791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352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6675518" y="5157475"/>
            <a:ext cx="9001167" cy="1375422"/>
          </a:xfrm>
          <a:prstGeom prst="rect">
            <a:avLst/>
          </a:prstGeom>
          <a:solidFill>
            <a:srgbClr val="13538A">
              <a:alpha val="29804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6675518" y="5157475"/>
            <a:ext cx="3994627" cy="1375422"/>
          </a:xfrm>
          <a:prstGeom prst="rect">
            <a:avLst/>
          </a:prstGeom>
          <a:solidFill>
            <a:srgbClr val="1C2832"/>
          </a:solidFill>
        </p:spPr>
      </p:sp>
      <p:grpSp>
        <p:nvGrpSpPr>
          <p:cNvPr name="Group 10" id="10"/>
          <p:cNvGrpSpPr/>
          <p:nvPr/>
        </p:nvGrpSpPr>
        <p:grpSpPr>
          <a:xfrm rot="-8100000">
            <a:off x="10180122" y="5359291"/>
            <a:ext cx="973349" cy="971791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83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964397" y="4264419"/>
            <a:ext cx="2705748" cy="35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4"/>
              </a:lnSpc>
              <a:spcBef>
                <a:spcPct val="0"/>
              </a:spcBef>
            </a:pPr>
            <a:r>
              <a:rPr lang="en-US" sz="2174" spc="84">
                <a:solidFill>
                  <a:srgbClr val="FFFFFF"/>
                </a:solidFill>
                <a:latin typeface="Aileron Regular Bold"/>
              </a:rPr>
              <a:t>DATA_VALID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031527" y="3798274"/>
            <a:ext cx="654800" cy="1287079"/>
            <a:chOff x="0" y="0"/>
            <a:chExt cx="873067" cy="1716105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873067" cy="1716105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13445" y="187226"/>
              <a:ext cx="646177" cy="1303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sz="3010" u="none">
                  <a:solidFill>
                    <a:srgbClr val="2C92D5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964397" y="5680821"/>
            <a:ext cx="3211705" cy="33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6"/>
              </a:lnSpc>
              <a:spcBef>
                <a:spcPct val="0"/>
              </a:spcBef>
            </a:pPr>
            <a:r>
              <a:rPr lang="en-US" sz="2090" spc="81">
                <a:solidFill>
                  <a:srgbClr val="FFFFFF"/>
                </a:solidFill>
                <a:latin typeface="Aileron Regular Bold"/>
              </a:rPr>
              <a:t>DATA_ANEMOMETRE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031527" y="5201647"/>
            <a:ext cx="654800" cy="1287079"/>
            <a:chOff x="0" y="0"/>
            <a:chExt cx="873067" cy="1716105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4562" t="0" r="24562" b="0"/>
            <a:stretch>
              <a:fillRect/>
            </a:stretch>
          </p:blipFill>
          <p:spPr>
            <a:xfrm flipH="false" flipV="false" rot="0">
              <a:off x="0" y="0"/>
              <a:ext cx="873067" cy="1716105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113445" y="187226"/>
              <a:ext cx="646177" cy="13035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43"/>
                </a:lnSpc>
                <a:spcBef>
                  <a:spcPct val="0"/>
                </a:spcBef>
              </a:pPr>
              <a:r>
                <a:rPr lang="en-US" sz="3010" u="none">
                  <a:solidFill>
                    <a:srgbClr val="13538A"/>
                  </a:solidFill>
                  <a:latin typeface="Aileron Heavy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1816614" y="5660629"/>
            <a:ext cx="3464031" cy="31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8"/>
              </a:lnSpc>
            </a:pPr>
            <a:r>
              <a:rPr lang="en-US" sz="1672" spc="83">
                <a:solidFill>
                  <a:srgbClr val="191919"/>
                </a:solidFill>
                <a:latin typeface="Aileron Regular"/>
              </a:rPr>
              <a:t>Vitesse vent codée sur 8 bits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40529" y="2128218"/>
            <a:ext cx="11006942" cy="60305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402802" y="1540335"/>
            <a:ext cx="11006942" cy="58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Code  de la partie gestion_anemometre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78804" y="1556238"/>
            <a:ext cx="6305839" cy="83886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59471" y="710946"/>
            <a:ext cx="620375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Simulation de l'anémomètre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2544" y="3629581"/>
            <a:ext cx="2369344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T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estbench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70070" y="2108732"/>
            <a:ext cx="8132978" cy="680174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981075"/>
            <a:ext cx="231948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ModelSim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8039" y="2364220"/>
            <a:ext cx="3763947" cy="97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2"/>
              </a:lnSpc>
              <a:spcBef>
                <a:spcPct val="0"/>
              </a:spcBef>
            </a:pPr>
            <a:r>
              <a:rPr lang="en-US" sz="2994">
                <a:solidFill>
                  <a:srgbClr val="000000"/>
                </a:solidFill>
                <a:latin typeface="Aileron Heavy"/>
              </a:rPr>
              <a:t>Paramètre de simulation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03117" y="0"/>
            <a:ext cx="9980335" cy="60247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871488" y="6626066"/>
            <a:ext cx="6639087" cy="33195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291845" y="4217464"/>
            <a:ext cx="2011272" cy="14883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158465" y="8117267"/>
            <a:ext cx="12246546" cy="206423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5819593"/>
            <a:ext cx="12088081" cy="229767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67457" y="981075"/>
            <a:ext cx="499735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R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ésultat de simulation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12483" y="2867071"/>
            <a:ext cx="14863034" cy="455285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1308" y="1790978"/>
            <a:ext cx="11371385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V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alidation du fonctionnement de l'anémomètre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44561" y="7858079"/>
            <a:ext cx="3398877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01011010 = 90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40696" y="2163054"/>
            <a:ext cx="11406608" cy="16959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128729" y="4154276"/>
            <a:ext cx="10030542" cy="593473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50372" y="1279515"/>
            <a:ext cx="461233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Conception du SOPC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34820" y="2082760"/>
            <a:ext cx="9418361" cy="61214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128653" y="649298"/>
            <a:ext cx="9306331" cy="58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BSF généré par la platform designer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34004" y="1946076"/>
            <a:ext cx="12019992" cy="806873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81075"/>
            <a:ext cx="413057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1C2832"/>
                </a:solidFill>
                <a:latin typeface="Aileron Heavy"/>
              </a:rPr>
              <a:t>L’interface Avalon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90362" y="8679436"/>
            <a:ext cx="4490973" cy="15138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54877" y="735355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Sommaire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3196" y="3761610"/>
            <a:ext cx="4451844" cy="2071362"/>
            <a:chOff x="0" y="0"/>
            <a:chExt cx="6667622" cy="310232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r="r" b="b" t="t" l="l"/>
              <a:pathLst>
                <a:path h="3102323" w="6667622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2" y="59690"/>
                  </a:lnTo>
                  <a:lnTo>
                    <a:pt x="6606662" y="3041363"/>
                  </a:lnTo>
                  <a:close/>
                </a:path>
              </a:pathLst>
            </a:custGeom>
            <a:solidFill>
              <a:srgbClr val="232C3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70395" y="4310889"/>
            <a:ext cx="825601" cy="972803"/>
            <a:chOff x="0" y="0"/>
            <a:chExt cx="1100801" cy="12970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565" t="0" r="7565" b="0"/>
            <a:stretch>
              <a:fillRect/>
            </a:stretch>
          </p:blipFill>
          <p:spPr>
            <a:xfrm flipH="false" flipV="false" rot="0">
              <a:off x="0" y="0"/>
              <a:ext cx="1100801" cy="1297070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143037" y="239451"/>
              <a:ext cx="814728" cy="77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ileron Heavy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24478" y="3761610"/>
            <a:ext cx="4451844" cy="2071362"/>
            <a:chOff x="0" y="0"/>
            <a:chExt cx="6667622" cy="310232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r="r" b="b" t="t" l="l"/>
              <a:pathLst>
                <a:path h="3102323" w="6667622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2" y="59690"/>
                  </a:lnTo>
                  <a:lnTo>
                    <a:pt x="6606662" y="3041363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11678" y="4310889"/>
            <a:ext cx="825601" cy="972803"/>
            <a:chOff x="0" y="0"/>
            <a:chExt cx="1100801" cy="129707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565" t="0" r="7565" b="0"/>
            <a:stretch>
              <a:fillRect/>
            </a:stretch>
          </p:blipFill>
          <p:spPr>
            <a:xfrm flipH="false" flipV="false" rot="0">
              <a:off x="0" y="0"/>
              <a:ext cx="1100801" cy="1297070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143037" y="239451"/>
              <a:ext cx="814728" cy="77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ileron Heavy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75286" y="3761610"/>
            <a:ext cx="4584014" cy="2071362"/>
            <a:chOff x="0" y="0"/>
            <a:chExt cx="6865576" cy="3102323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6865576" cy="3102323"/>
            </a:xfrm>
            <a:custGeom>
              <a:avLst/>
              <a:gdLst/>
              <a:ahLst/>
              <a:cxnLst/>
              <a:rect r="r" b="b" t="t" l="l"/>
              <a:pathLst>
                <a:path h="3102323" w="6865576">
                  <a:moveTo>
                    <a:pt x="0" y="0"/>
                  </a:moveTo>
                  <a:lnTo>
                    <a:pt x="0" y="3102323"/>
                  </a:lnTo>
                  <a:lnTo>
                    <a:pt x="6865576" y="3102323"/>
                  </a:lnTo>
                  <a:lnTo>
                    <a:pt x="6865576" y="0"/>
                  </a:lnTo>
                  <a:lnTo>
                    <a:pt x="0" y="0"/>
                  </a:lnTo>
                  <a:close/>
                  <a:moveTo>
                    <a:pt x="6804616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804616" y="59690"/>
                  </a:lnTo>
                  <a:lnTo>
                    <a:pt x="6804616" y="3041363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262485" y="4310889"/>
            <a:ext cx="825601" cy="972803"/>
            <a:chOff x="0" y="0"/>
            <a:chExt cx="1100801" cy="129707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7565" t="0" r="7565" b="0"/>
            <a:stretch>
              <a:fillRect/>
            </a:stretch>
          </p:blipFill>
          <p:spPr>
            <a:xfrm flipH="false" flipV="false" rot="0">
              <a:off x="0" y="0"/>
              <a:ext cx="1100801" cy="1297070"/>
            </a:xfrm>
            <a:prstGeom prst="rect">
              <a:avLst/>
            </a:prstGeom>
          </p:spPr>
        </p:pic>
        <p:sp>
          <p:nvSpPr>
            <p:cNvPr name="TextBox 20" id="20"/>
            <p:cNvSpPr txBox="true"/>
            <p:nvPr/>
          </p:nvSpPr>
          <p:spPr>
            <a:xfrm rot="0">
              <a:off x="143037" y="239451"/>
              <a:ext cx="814728" cy="77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ileron Heavy"/>
                </a:rPr>
                <a:t>03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53837" y="6846869"/>
            <a:ext cx="4451844" cy="2071362"/>
            <a:chOff x="0" y="0"/>
            <a:chExt cx="6667622" cy="3102323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r="r" b="b" t="t" l="l"/>
              <a:pathLst>
                <a:path h="3102323" w="6667622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2" y="59690"/>
                  </a:lnTo>
                  <a:lnTo>
                    <a:pt x="6606662" y="3041363"/>
                  </a:lnTo>
                  <a:close/>
                </a:path>
              </a:pathLst>
            </a:custGeom>
            <a:solidFill>
              <a:srgbClr val="7DB4C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941037" y="7396149"/>
            <a:ext cx="825601" cy="972803"/>
            <a:chOff x="0" y="0"/>
            <a:chExt cx="1100801" cy="1297070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7565" t="0" r="7565" b="0"/>
            <a:stretch>
              <a:fillRect/>
            </a:stretch>
          </p:blipFill>
          <p:spPr>
            <a:xfrm flipH="false" flipV="false" rot="0">
              <a:off x="0" y="0"/>
              <a:ext cx="1100801" cy="1297070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143037" y="239451"/>
              <a:ext cx="814728" cy="77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ileron Heavy"/>
                </a:rPr>
                <a:t>05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895119" y="6846869"/>
            <a:ext cx="4451844" cy="2071362"/>
            <a:chOff x="0" y="0"/>
            <a:chExt cx="6667622" cy="3102323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r="r" b="b" t="t" l="l"/>
              <a:pathLst>
                <a:path h="3102323" w="6667622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2" y="59690"/>
                  </a:lnTo>
                  <a:lnTo>
                    <a:pt x="6606662" y="3041363"/>
                  </a:lnTo>
                  <a:close/>
                </a:path>
              </a:pathLst>
            </a:custGeom>
            <a:solidFill>
              <a:srgbClr val="4A728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482319" y="7396149"/>
            <a:ext cx="825601" cy="972803"/>
            <a:chOff x="0" y="0"/>
            <a:chExt cx="1100801" cy="1297070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7565" t="0" r="7565" b="0"/>
            <a:stretch>
              <a:fillRect/>
            </a:stretch>
          </p:blipFill>
          <p:spPr>
            <a:xfrm flipH="false" flipV="false" rot="0">
              <a:off x="0" y="0"/>
              <a:ext cx="1100801" cy="1297070"/>
            </a:xfrm>
            <a:prstGeom prst="rect">
              <a:avLst/>
            </a:prstGeom>
          </p:spPr>
        </p:pic>
        <p:sp>
          <p:nvSpPr>
            <p:cNvPr name="TextBox 30" id="30"/>
            <p:cNvSpPr txBox="true"/>
            <p:nvPr/>
          </p:nvSpPr>
          <p:spPr>
            <a:xfrm rot="0">
              <a:off x="143037" y="239451"/>
              <a:ext cx="814728" cy="770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716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ileron Heavy"/>
                </a:rPr>
                <a:t>04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0">
            <a:off x="6025515" y="4797291"/>
            <a:ext cx="686163" cy="47202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AutoShape 32" id="32"/>
          <p:cNvSpPr/>
          <p:nvPr/>
        </p:nvSpPr>
        <p:spPr>
          <a:xfrm rot="0">
            <a:off x="11576322" y="4750089"/>
            <a:ext cx="686163" cy="47202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AutoShape 33" id="33"/>
          <p:cNvSpPr/>
          <p:nvPr/>
        </p:nvSpPr>
        <p:spPr>
          <a:xfrm rot="0">
            <a:off x="8796156" y="7882550"/>
            <a:ext cx="686163" cy="47202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AutoShape 34" id="34"/>
          <p:cNvSpPr/>
          <p:nvPr/>
        </p:nvSpPr>
        <p:spPr>
          <a:xfrm rot="-5400000">
            <a:off x="13984988" y="6834160"/>
            <a:ext cx="2049579" cy="47202"/>
          </a:xfrm>
          <a:prstGeom prst="rect">
            <a:avLst/>
          </a:prstGeom>
          <a:solidFill>
            <a:srgbClr val="365A68"/>
          </a:solidFill>
        </p:spPr>
      </p:sp>
      <p:sp>
        <p:nvSpPr>
          <p:cNvPr name="AutoShape 35" id="35"/>
          <p:cNvSpPr/>
          <p:nvPr/>
        </p:nvSpPr>
        <p:spPr>
          <a:xfrm rot="0">
            <a:off x="14347215" y="7882550"/>
            <a:ext cx="686163" cy="47202"/>
          </a:xfrm>
          <a:prstGeom prst="rect">
            <a:avLst/>
          </a:prstGeom>
          <a:solidFill>
            <a:srgbClr val="052896"/>
          </a:solidFill>
        </p:spPr>
      </p:sp>
      <p:sp>
        <p:nvSpPr>
          <p:cNvPr name="TextBox 36" id="36"/>
          <p:cNvSpPr txBox="true"/>
          <p:nvPr/>
        </p:nvSpPr>
        <p:spPr>
          <a:xfrm rot="0">
            <a:off x="2087586" y="4498811"/>
            <a:ext cx="3519264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40444D"/>
                </a:solidFill>
                <a:latin typeface="Decalotype Bold Bold"/>
              </a:rPr>
              <a:t>INTRODUCTION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22687" y="4340874"/>
            <a:ext cx="3519264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40444D"/>
                </a:solidFill>
                <a:latin typeface="Decalotype Bold"/>
              </a:rPr>
              <a:t>PRÉSENTATION DU PROJET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088086" y="4364475"/>
            <a:ext cx="3938069" cy="83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40444D"/>
                </a:solidFill>
                <a:latin typeface="Decalotype Bold Bold"/>
              </a:rPr>
              <a:t>FONCTIONNEMENT DE L’ANÉMOMÈTRE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657704" y="7706486"/>
            <a:ext cx="3844110" cy="4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4"/>
              </a:lnSpc>
              <a:spcBef>
                <a:spcPct val="0"/>
              </a:spcBef>
            </a:pPr>
            <a:r>
              <a:rPr lang="en-US" sz="2600" spc="101">
                <a:solidFill>
                  <a:srgbClr val="40444D"/>
                </a:solidFill>
                <a:latin typeface="Decalotype Bold Bold"/>
              </a:rPr>
              <a:t>CONCLUSION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02519" y="7695265"/>
            <a:ext cx="3719933" cy="35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5"/>
              </a:lnSpc>
              <a:spcBef>
                <a:spcPct val="0"/>
              </a:spcBef>
            </a:pPr>
            <a:r>
              <a:rPr lang="en-US" sz="2229" spc="86">
                <a:solidFill>
                  <a:srgbClr val="40444D"/>
                </a:solidFill>
                <a:latin typeface="Decalotype Bold Bold"/>
              </a:rPr>
              <a:t>GESTION DU VÉRIN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84026" y="3753037"/>
            <a:ext cx="10519947" cy="27809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76611" y="981075"/>
            <a:ext cx="1834753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1C2832"/>
                </a:solidFill>
                <a:latin typeface="Aileron Heavy"/>
              </a:rPr>
              <a:t>Resultat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321572" y="3478896"/>
            <a:ext cx="1620764" cy="144458"/>
            <a:chOff x="0" y="0"/>
            <a:chExt cx="6904743" cy="635000"/>
          </a:xfrm>
        </p:grpSpPr>
        <p:sp>
          <p:nvSpPr>
            <p:cNvPr name="Freeform 3" id="3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8321572" y="6669314"/>
            <a:ext cx="1620764" cy="144458"/>
            <a:chOff x="0" y="0"/>
            <a:chExt cx="6904743" cy="635000"/>
          </a:xfrm>
        </p:grpSpPr>
        <p:sp>
          <p:nvSpPr>
            <p:cNvPr name="Freeform 5" id="5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74275" y="4326723"/>
            <a:ext cx="7539451" cy="1633554"/>
            <a:chOff x="0" y="0"/>
            <a:chExt cx="5049317" cy="110617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5050587" cy="1107440"/>
            </a:xfrm>
            <a:custGeom>
              <a:avLst/>
              <a:gdLst/>
              <a:ahLst/>
              <a:cxnLst/>
              <a:rect r="r" b="b" t="t" l="l"/>
              <a:pathLst>
                <a:path h="1107440" w="5050587">
                  <a:moveTo>
                    <a:pt x="4496867" y="45720"/>
                  </a:moveTo>
                  <a:cubicBezTo>
                    <a:pt x="4776267" y="45720"/>
                    <a:pt x="5003597" y="273050"/>
                    <a:pt x="5003597" y="552450"/>
                  </a:cubicBezTo>
                  <a:cubicBezTo>
                    <a:pt x="5003597" y="831850"/>
                    <a:pt x="4776267" y="1059180"/>
                    <a:pt x="4496867" y="1059180"/>
                  </a:cubicBezTo>
                  <a:lnTo>
                    <a:pt x="553720" y="1059180"/>
                  </a:lnTo>
                  <a:cubicBezTo>
                    <a:pt x="274320" y="1059180"/>
                    <a:pt x="46990" y="831850"/>
                    <a:pt x="46990" y="552450"/>
                  </a:cubicBezTo>
                  <a:cubicBezTo>
                    <a:pt x="46990" y="273050"/>
                    <a:pt x="274320" y="45720"/>
                    <a:pt x="553720" y="45720"/>
                  </a:cubicBezTo>
                  <a:lnTo>
                    <a:pt x="4496867" y="45720"/>
                  </a:lnTo>
                  <a:moveTo>
                    <a:pt x="449686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496867" y="1107440"/>
                  </a:lnTo>
                  <a:cubicBezTo>
                    <a:pt x="4802937" y="1107440"/>
                    <a:pt x="5050587" y="859790"/>
                    <a:pt x="5050587" y="553720"/>
                  </a:cubicBezTo>
                  <a:cubicBezTo>
                    <a:pt x="5049317" y="247650"/>
                    <a:pt x="4801667" y="0"/>
                    <a:pt x="449686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60115" y="4970304"/>
            <a:ext cx="5367770" cy="365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7"/>
              </a:lnSpc>
            </a:pPr>
            <a:r>
              <a:rPr lang="en-US" sz="2525" spc="75">
                <a:solidFill>
                  <a:srgbClr val="191919"/>
                </a:solidFill>
                <a:latin typeface="Aileron Regular Bold"/>
              </a:rPr>
              <a:t>GESTION VÉRIN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54787" y="6996980"/>
            <a:ext cx="3917545" cy="1091228"/>
            <a:chOff x="0" y="0"/>
            <a:chExt cx="3898959" cy="111252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r="r" b="b" t="t" l="l"/>
              <a:pathLst>
                <a:path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r="r" b="b" t="t" l="l"/>
              <a:pathLst>
                <a:path h="762000" w="7586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9715668" y="2219882"/>
            <a:ext cx="3917545" cy="1091228"/>
            <a:chOff x="0" y="0"/>
            <a:chExt cx="3898959" cy="111252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r="r" b="b" t="t" l="l"/>
              <a:pathLst>
                <a:path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307EC2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r="r" b="b" t="t" l="l"/>
              <a:pathLst>
                <a:path h="762000" w="7586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654787" y="2219882"/>
            <a:ext cx="3917545" cy="1091228"/>
            <a:chOff x="0" y="0"/>
            <a:chExt cx="3898959" cy="111252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r="r" b="b" t="t" l="l"/>
              <a:pathLst>
                <a:path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88A5B8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r="r" b="b" t="t" l="l"/>
              <a:pathLst>
                <a:path h="762000" w="7586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9715668" y="6996980"/>
            <a:ext cx="3917545" cy="1091228"/>
            <a:chOff x="0" y="0"/>
            <a:chExt cx="3898959" cy="111252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898959" cy="1113790"/>
            </a:xfrm>
            <a:custGeom>
              <a:avLst/>
              <a:gdLst/>
              <a:ahLst/>
              <a:cxnLst/>
              <a:rect r="r" b="b" t="t" l="l"/>
              <a:pathLst>
                <a:path h="1113790" w="3898959">
                  <a:moveTo>
                    <a:pt x="3346509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3346509" y="1113790"/>
                  </a:lnTo>
                  <a:lnTo>
                    <a:pt x="3898959" y="558800"/>
                  </a:lnTo>
                  <a:lnTo>
                    <a:pt x="3346509" y="0"/>
                  </a:lnTo>
                  <a:close/>
                </a:path>
              </a:pathLst>
            </a:custGeom>
            <a:solidFill>
              <a:srgbClr val="475866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r="r" b="b" t="t" l="l"/>
              <a:pathLst>
                <a:path h="762000" w="7586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919842" y="2355921"/>
            <a:ext cx="184992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Gestion de la PWM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9842" y="7005384"/>
            <a:ext cx="1849922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Aileron Regular"/>
              </a:rPr>
              <a:t>Gestion du convertisseur AN MCP 3201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67599" y="2355921"/>
            <a:ext cx="184992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Contrôle des butées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67599" y="7133019"/>
            <a:ext cx="1849922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Aileron Regular"/>
              </a:rPr>
              <a:t>Interface avec le bus Avalon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321572" y="2731254"/>
            <a:ext cx="1620764" cy="144458"/>
            <a:chOff x="0" y="0"/>
            <a:chExt cx="6904743" cy="635000"/>
          </a:xfrm>
        </p:grpSpPr>
        <p:sp>
          <p:nvSpPr>
            <p:cNvPr name="Freeform 26" id="26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333618" y="7479695"/>
            <a:ext cx="1620764" cy="144458"/>
            <a:chOff x="0" y="0"/>
            <a:chExt cx="6904743" cy="635000"/>
          </a:xfrm>
        </p:grpSpPr>
        <p:sp>
          <p:nvSpPr>
            <p:cNvPr name="Freeform 28" id="28"/>
            <p:cNvSpPr/>
            <p:nvPr/>
          </p:nvSpPr>
          <p:spPr>
            <a:xfrm>
              <a:off x="-16002" y="212852"/>
              <a:ext cx="6936747" cy="209296"/>
            </a:xfrm>
            <a:custGeom>
              <a:avLst/>
              <a:gdLst/>
              <a:ahLst/>
              <a:cxnLst/>
              <a:rect r="r" b="b" t="t" l="l"/>
              <a:pathLst>
                <a:path h="209296" w="6936747">
                  <a:moveTo>
                    <a:pt x="6813938" y="9398"/>
                  </a:moveTo>
                  <a:lnTo>
                    <a:pt x="6169270" y="9398"/>
                  </a:lnTo>
                  <a:lnTo>
                    <a:pt x="4562530" y="9398"/>
                  </a:lnTo>
                  <a:lnTo>
                    <a:pt x="2613045" y="9398"/>
                  </a:lnTo>
                  <a:lnTo>
                    <a:pt x="927393" y="9398"/>
                  </a:lnTo>
                  <a:cubicBezTo>
                    <a:pt x="654901" y="9398"/>
                    <a:pt x="381000" y="0"/>
                    <a:pt x="133350" y="9398"/>
                  </a:cubicBezTo>
                  <a:cubicBezTo>
                    <a:pt x="129794" y="9525"/>
                    <a:pt x="126365" y="9398"/>
                    <a:pt x="122809" y="9398"/>
                  </a:cubicBezTo>
                  <a:cubicBezTo>
                    <a:pt x="254" y="9398"/>
                    <a:pt x="0" y="199898"/>
                    <a:pt x="122809" y="199898"/>
                  </a:cubicBezTo>
                  <a:lnTo>
                    <a:pt x="771384" y="199898"/>
                  </a:lnTo>
                  <a:lnTo>
                    <a:pt x="2378124" y="199898"/>
                  </a:lnTo>
                  <a:lnTo>
                    <a:pt x="4327609" y="199898"/>
                  </a:lnTo>
                  <a:lnTo>
                    <a:pt x="6013261" y="199898"/>
                  </a:lnTo>
                  <a:cubicBezTo>
                    <a:pt x="6285753" y="199898"/>
                    <a:pt x="6555747" y="209296"/>
                    <a:pt x="6803397" y="199898"/>
                  </a:cubicBezTo>
                  <a:cubicBezTo>
                    <a:pt x="6806953" y="199771"/>
                    <a:pt x="6810382" y="199898"/>
                    <a:pt x="6813938" y="199898"/>
                  </a:cubicBezTo>
                  <a:cubicBezTo>
                    <a:pt x="6936493" y="199898"/>
                    <a:pt x="6936747" y="9398"/>
                    <a:pt x="6813938" y="9398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094178" y="7219062"/>
            <a:ext cx="253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3538A"/>
                </a:solidFill>
                <a:latin typeface="Open Sans Extra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13725" y="7228392"/>
            <a:ext cx="253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75866"/>
                </a:solidFill>
                <a:latin typeface="Open Sans Extra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56078" y="2417210"/>
            <a:ext cx="253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8A5B8"/>
                </a:solidFill>
                <a:latin typeface="Open Sans Extra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23250" y="2441963"/>
            <a:ext cx="253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07EC2"/>
                </a:solidFill>
                <a:latin typeface="Open Sans Extra Bold"/>
              </a:rPr>
              <a:t>2</a:t>
            </a:r>
          </a:p>
        </p:txBody>
      </p:sp>
      <p:grpSp>
        <p:nvGrpSpPr>
          <p:cNvPr name="Group 33" id="3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879696" y="716963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Gestion du vérin</a:t>
            </a:r>
            <a:r>
              <a:rPr lang="en-US" sz="5599" spc="167">
                <a:solidFill>
                  <a:srgbClr val="365A68"/>
                </a:solidFill>
                <a:latin typeface="Gagalin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74743" y="674077"/>
            <a:ext cx="13459242" cy="104091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22175" y="981075"/>
            <a:ext cx="4807148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Analyse fonctionnelle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8209" y="2853031"/>
            <a:ext cx="16311583" cy="619045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0308" y="981075"/>
            <a:ext cx="978287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Implémentation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 du gestion de vérin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2203" t="0" r="19973" b="0"/>
          <a:stretch>
            <a:fillRect/>
          </a:stretch>
        </p:blipFill>
        <p:spPr>
          <a:xfrm flipH="false" flipV="false" rot="0">
            <a:off x="8708401" y="4025227"/>
            <a:ext cx="8852513" cy="22365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7307" y="1844310"/>
            <a:ext cx="7773983" cy="80138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0308" y="981075"/>
            <a:ext cx="978287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 Reg_decalge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25152" y="1363514"/>
            <a:ext cx="12923626" cy="51670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3769" y="1028700"/>
            <a:ext cx="6589497" cy="55019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64093" y="5623696"/>
            <a:ext cx="10359814" cy="593466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-1313877" y="710946"/>
            <a:ext cx="10922765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 A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nalyseur logique Signal Tap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6761" y="1057934"/>
            <a:ext cx="11974478" cy="2101596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8163407">
            <a:off x="10867263" y="1269363"/>
            <a:ext cx="19185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33672"/>
          <a:stretch>
            <a:fillRect/>
          </a:stretch>
        </p:blipFill>
        <p:spPr>
          <a:xfrm flipH="false" flipV="false" rot="0">
            <a:off x="3439729" y="7682553"/>
            <a:ext cx="12067416" cy="25264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90308" y="2881988"/>
            <a:ext cx="11707383" cy="45230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84256" y="440817"/>
            <a:ext cx="868918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Résultat 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d'analyseur logique Signal Tap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92743" y="316040"/>
            <a:ext cx="174367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Decalotype Bold"/>
              </a:rPr>
              <a:t>15 fronts montants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70680" y="2180936"/>
            <a:ext cx="10546640" cy="35880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35437" y="6409812"/>
            <a:ext cx="11017126" cy="21787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1360" y="180799"/>
            <a:ext cx="17082717" cy="24189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78964" y="5451214"/>
            <a:ext cx="533007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1111 1111 1100 = 4092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7683" y="8683765"/>
            <a:ext cx="533007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1111 0110 0010 = 3938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94384" y="2171924"/>
            <a:ext cx="10499233" cy="594315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88217" y="1220900"/>
            <a:ext cx="461233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Conception du SOPC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56761" y="1583612"/>
            <a:ext cx="11974478" cy="26905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7761" y="5561813"/>
            <a:ext cx="9443030" cy="344210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40817"/>
            <a:ext cx="413057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L’interface Avalon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75546" y="5499517"/>
            <a:ext cx="8912454" cy="35667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90362" y="8679436"/>
            <a:ext cx="4490973" cy="15138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06934" y="2625980"/>
            <a:ext cx="9028914" cy="507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54877" y="4762412"/>
            <a:ext cx="2539562" cy="253956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54877" y="735355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84184" y="4231131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77507" y="3962009"/>
            <a:ext cx="13732985" cy="451639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13492" y="1196363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Présentation Du projet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08464" y="8670417"/>
            <a:ext cx="667107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365A68"/>
                </a:solidFill>
                <a:latin typeface="Aileron Heavy"/>
              </a:rPr>
              <a:t>Vue générale de barre franche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86128" y="2320504"/>
            <a:ext cx="11715744" cy="564599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80409" y="8670417"/>
            <a:ext cx="912718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43352"/>
                </a:solidFill>
                <a:latin typeface="Aileron Heavy"/>
              </a:rPr>
              <a:t>Décomposition de Pilote de barre franche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3952546" cy="39632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12995" y="4814765"/>
            <a:ext cx="4456377" cy="4443535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69359" y="3286983"/>
            <a:ext cx="1155917" cy="52738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54877" y="735355"/>
            <a:ext cx="8428965" cy="91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35"/>
              </a:lnSpc>
              <a:spcBef>
                <a:spcPct val="0"/>
              </a:spcBef>
            </a:pPr>
            <a:r>
              <a:rPr lang="en-US" sz="5599" spc="167">
                <a:solidFill>
                  <a:srgbClr val="365A68"/>
                </a:solidFill>
                <a:latin typeface="Gagalin"/>
              </a:rPr>
              <a:t>Réalisation du projet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9875" y="3226488"/>
            <a:ext cx="4038600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365A68"/>
                </a:solidFill>
                <a:latin typeface="Aileron Heavy Bold"/>
              </a:rPr>
              <a:t>P</a:t>
            </a:r>
            <a:r>
              <a:rPr lang="en-US" sz="3600">
                <a:solidFill>
                  <a:srgbClr val="365A68"/>
                </a:solidFill>
                <a:latin typeface="Aileron Heavy Bold"/>
              </a:rPr>
              <a:t>artie acquisition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9429" y="6718779"/>
            <a:ext cx="4361259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365A68"/>
                </a:solidFill>
                <a:latin typeface="Aileron Heavy Bold"/>
              </a:rPr>
              <a:t>F</a:t>
            </a:r>
            <a:r>
              <a:rPr lang="en-US" sz="3600">
                <a:solidFill>
                  <a:srgbClr val="365A68"/>
                </a:solidFill>
                <a:latin typeface="Aileron Heavy Bold"/>
              </a:rPr>
              <a:t>onction complexe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63061" y="6779274"/>
            <a:ext cx="1155917" cy="5273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59338" y="839176"/>
            <a:ext cx="12044600" cy="72159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89099" y="8396535"/>
            <a:ext cx="870942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Analyse fonctionnelle de l'anémomètre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70062" y="2443696"/>
            <a:ext cx="15053408" cy="558299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5049596" y="0"/>
            <a:ext cx="3238404" cy="4217464"/>
            <a:chOff x="0" y="0"/>
            <a:chExt cx="8851059" cy="11526982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5201996" y="152400"/>
            <a:ext cx="3238404" cy="4217464"/>
            <a:chOff x="0" y="0"/>
            <a:chExt cx="8851059" cy="1152698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851059" cy="11526982"/>
            </a:xfrm>
            <a:custGeom>
              <a:avLst/>
              <a:gdLst/>
              <a:ahLst/>
              <a:cxnLst/>
              <a:rect r="r" b="b" t="t" l="l"/>
              <a:pathLst>
                <a:path h="11526982" w="8851059">
                  <a:moveTo>
                    <a:pt x="8851059" y="11526982"/>
                  </a:moveTo>
                  <a:lnTo>
                    <a:pt x="0" y="11526982"/>
                  </a:lnTo>
                  <a:lnTo>
                    <a:pt x="0" y="0"/>
                  </a:lnTo>
                  <a:lnTo>
                    <a:pt x="8851059" y="11526982"/>
                  </a:lnTo>
                  <a:close/>
                </a:path>
              </a:pathLst>
            </a:custGeom>
            <a:solidFill>
              <a:srgbClr val="325766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919600" y="8406648"/>
            <a:ext cx="7459414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Implémentation</a:t>
            </a:r>
            <a:r>
              <a:rPr lang="en-US" sz="3600">
                <a:solidFill>
                  <a:srgbClr val="000000"/>
                </a:solidFill>
                <a:latin typeface="Aileron Heavy"/>
              </a:rPr>
              <a:t> de l'anémomètre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607730"/>
            <a:ext cx="9553188" cy="473410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64422" y="4598524"/>
            <a:ext cx="9194878" cy="54122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570493" y="1509976"/>
            <a:ext cx="6182737" cy="58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Code principal du compteur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DAFUHP0ifI4</dc:identifier>
  <dcterms:modified xsi:type="dcterms:W3CDTF">2011-08-01T06:04:30Z</dcterms:modified>
  <cp:revision>1</cp:revision>
  <dc:title>BE VHDL</dc:title>
</cp:coreProperties>
</file>